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aleway"/>
      <p:regular r:id="rId28"/>
      <p:bold r:id="rId29"/>
      <p:italic r:id="rId30"/>
      <p:boldItalic r:id="rId31"/>
    </p:embeddedFont>
    <p:embeddedFont>
      <p:font typeface="Roboto"/>
      <p:regular r:id="rId32"/>
      <p:bold r:id="rId33"/>
      <p:italic r:id="rId34"/>
      <p:boldItalic r:id="rId35"/>
    </p:embeddedFont>
    <p:embeddedFont>
      <p:font typeface="La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aleway-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boldItalic.fntdata"/><Relationship Id="rId30" Type="http://schemas.openxmlformats.org/officeDocument/2006/relationships/font" Target="fonts/Raleway-italic.fntdata"/><Relationship Id="rId11" Type="http://schemas.openxmlformats.org/officeDocument/2006/relationships/slide" Target="slides/slide6.xml"/><Relationship Id="rId33" Type="http://schemas.openxmlformats.org/officeDocument/2006/relationships/font" Target="fonts/Roboto-bold.fntdata"/><Relationship Id="rId10" Type="http://schemas.openxmlformats.org/officeDocument/2006/relationships/slide" Target="slides/slide5.xml"/><Relationship Id="rId32" Type="http://schemas.openxmlformats.org/officeDocument/2006/relationships/font" Target="fonts/Roboto-regular.fntdata"/><Relationship Id="rId13" Type="http://schemas.openxmlformats.org/officeDocument/2006/relationships/slide" Target="slides/slide8.xml"/><Relationship Id="rId35" Type="http://schemas.openxmlformats.org/officeDocument/2006/relationships/font" Target="fonts/Roboto-boldItalic.fntdata"/><Relationship Id="rId12" Type="http://schemas.openxmlformats.org/officeDocument/2006/relationships/slide" Target="slides/slide7.xml"/><Relationship Id="rId34" Type="http://schemas.openxmlformats.org/officeDocument/2006/relationships/font" Target="fonts/Roboto-italic.fntdata"/><Relationship Id="rId15" Type="http://schemas.openxmlformats.org/officeDocument/2006/relationships/slide" Target="slides/slide10.xml"/><Relationship Id="rId37" Type="http://schemas.openxmlformats.org/officeDocument/2006/relationships/font" Target="fonts/Lato-bold.fntdata"/><Relationship Id="rId14" Type="http://schemas.openxmlformats.org/officeDocument/2006/relationships/slide" Target="slides/slide9.xml"/><Relationship Id="rId36" Type="http://schemas.openxmlformats.org/officeDocument/2006/relationships/font" Target="fonts/Lato-regular.fntdata"/><Relationship Id="rId17" Type="http://schemas.openxmlformats.org/officeDocument/2006/relationships/slide" Target="slides/slide12.xml"/><Relationship Id="rId39" Type="http://schemas.openxmlformats.org/officeDocument/2006/relationships/font" Target="fonts/Lato-boldItalic.fntdata"/><Relationship Id="rId16" Type="http://schemas.openxmlformats.org/officeDocument/2006/relationships/slide" Target="slides/slide11.xml"/><Relationship Id="rId38" Type="http://schemas.openxmlformats.org/officeDocument/2006/relationships/font" Target="fonts/La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d5efdd26a1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d5efdd26a1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d5efdd26a1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d5efdd26a1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d5efdd26a1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d5efdd26a1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d5efdd26a1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d5efdd26a1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d5efdd26a1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d5efdd26a1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d5efdd26a1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d5efdd26a1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d5efdd26a1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d5efdd26a1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d5efdd26a1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d5efdd26a1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d5efdd26a1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d5efdd26a1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d5efdd26a1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d5efdd26a1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d5efdd26a1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d5efdd26a1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d5efdd26a1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d5efdd26a1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d5efdd26a1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d5efdd26a1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d5f4caf9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d5f4caf9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d5efdd26a1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d5efdd26a1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d5efdd26a1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d5efdd26a1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d5efdd26a1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d5efdd26a1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d5efdd26a1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d5efdd26a1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d5efdd26a1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d5efdd26a1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d5efdd26a1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d5efdd26a1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d5efdd26a1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d5efdd26a1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3.jpg"/><Relationship Id="rId4" Type="http://schemas.openxmlformats.org/officeDocument/2006/relationships/image" Target="../media/image10.jpg"/><Relationship Id="rId5" Type="http://schemas.openxmlformats.org/officeDocument/2006/relationships/image" Target="../media/image1.jpg"/><Relationship Id="rId6" Type="http://schemas.openxmlformats.org/officeDocument/2006/relationships/image" Target="../media/image1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9.jpg"/><Relationship Id="rId4" Type="http://schemas.openxmlformats.org/officeDocument/2006/relationships/image" Target="../media/image14.jpg"/><Relationship Id="rId5" Type="http://schemas.openxmlformats.org/officeDocument/2006/relationships/image" Target="../media/image1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1.jpg"/><Relationship Id="rId4" Type="http://schemas.openxmlformats.org/officeDocument/2006/relationships/image" Target="../media/image6.jpg"/><Relationship Id="rId5"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2.jpg"/><Relationship Id="rId4" Type="http://schemas.openxmlformats.org/officeDocument/2006/relationships/image" Target="../media/image8.jpg"/><Relationship Id="rId5"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Design de Interação Humano- Computador (IHC) </a:t>
            </a:r>
            <a:endParaRPr/>
          </a:p>
        </p:txBody>
      </p:sp>
      <p:sp>
        <p:nvSpPr>
          <p:cNvPr id="87" name="Google Shape;87;p13"/>
          <p:cNvSpPr txBox="1"/>
          <p:nvPr>
            <p:ph idx="1" type="subTitle"/>
          </p:nvPr>
        </p:nvSpPr>
        <p:spPr>
          <a:xfrm>
            <a:off x="729625" y="3172900"/>
            <a:ext cx="7688100" cy="144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Centro Universitário Belas Artes </a:t>
            </a:r>
            <a:endParaRPr/>
          </a:p>
          <a:p>
            <a:pPr indent="0" lvl="0" marL="0" rtl="0" algn="l">
              <a:spcBef>
                <a:spcPts val="0"/>
              </a:spcBef>
              <a:spcAft>
                <a:spcPts val="0"/>
              </a:spcAft>
              <a:buNone/>
            </a:pPr>
            <a:r>
              <a:rPr lang="pt-BR"/>
              <a:t>Análise</a:t>
            </a:r>
            <a:r>
              <a:rPr lang="pt-BR"/>
              <a:t> e desenvolvimento de sistemas - EAD</a:t>
            </a:r>
            <a:endParaRPr/>
          </a:p>
          <a:p>
            <a:pPr indent="0" lvl="0" marL="0" rtl="0" algn="l">
              <a:spcBef>
                <a:spcPts val="0"/>
              </a:spcBef>
              <a:spcAft>
                <a:spcPts val="0"/>
              </a:spcAft>
              <a:buNone/>
            </a:pPr>
            <a:r>
              <a:rPr lang="pt-BR"/>
              <a:t>Felipe Schaitel RA: 24112424</a:t>
            </a:r>
            <a:endParaRPr/>
          </a:p>
          <a:p>
            <a:pPr indent="0" lvl="0" marL="0" rtl="0" algn="l">
              <a:spcBef>
                <a:spcPts val="0"/>
              </a:spcBef>
              <a:spcAft>
                <a:spcPts val="0"/>
              </a:spcAft>
              <a:buNone/>
            </a:pPr>
            <a:r>
              <a:rPr lang="pt-BR"/>
              <a:t>Módulo 02 - Unidade 04</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MIMO e a Heurística de Nielsen:   </a:t>
            </a:r>
            <a:endParaRPr/>
          </a:p>
        </p:txBody>
      </p:sp>
      <p:sp>
        <p:nvSpPr>
          <p:cNvPr id="145" name="Google Shape;145;p22"/>
          <p:cNvSpPr txBox="1"/>
          <p:nvPr>
            <p:ph idx="1" type="body"/>
          </p:nvPr>
        </p:nvSpPr>
        <p:spPr>
          <a:xfrm>
            <a:off x="729450" y="2078875"/>
            <a:ext cx="7688700" cy="2710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---&gt; Consistência e padrões: O sistema possuí padrões e convenções estabaelecidos. Ajudando o usuário a se familiarizar com o sistema e facilitando o aprendizado; </a:t>
            </a:r>
            <a:endParaRPr/>
          </a:p>
          <a:p>
            <a:pPr indent="0" lvl="0" marL="0" rtl="0" algn="l">
              <a:spcBef>
                <a:spcPts val="1200"/>
              </a:spcBef>
              <a:spcAft>
                <a:spcPts val="0"/>
              </a:spcAft>
              <a:buNone/>
            </a:pPr>
            <a:r>
              <a:rPr lang="pt-BR"/>
              <a:t>---&gt; Prevenção de erros: O aplicativo </a:t>
            </a:r>
            <a:r>
              <a:rPr lang="pt-BR"/>
              <a:t>possui</a:t>
            </a:r>
            <a:r>
              <a:rPr lang="pt-BR"/>
              <a:t> um sistema de suporte além de tutoriais; </a:t>
            </a:r>
            <a:endParaRPr/>
          </a:p>
          <a:p>
            <a:pPr indent="0" lvl="0" marL="0" rtl="0" algn="l">
              <a:spcBef>
                <a:spcPts val="1200"/>
              </a:spcBef>
              <a:spcAft>
                <a:spcPts val="0"/>
              </a:spcAft>
              <a:buNone/>
            </a:pPr>
            <a:r>
              <a:rPr lang="pt-BR"/>
              <a:t>---&gt; Reconhecimento ao invés de memorização: as funcionalidades estão claras no aplicativo. Utiliza de </a:t>
            </a:r>
            <a:r>
              <a:rPr lang="pt-BR"/>
              <a:t>símbolos</a:t>
            </a:r>
            <a:r>
              <a:rPr lang="pt-BR"/>
              <a:t> padronizados de outros aplicativos (como os 3 traços horizontais para sinalizar o Menu). O </a:t>
            </a:r>
            <a:r>
              <a:rPr lang="pt-BR"/>
              <a:t>usuário</a:t>
            </a:r>
            <a:r>
              <a:rPr lang="pt-BR"/>
              <a:t> ao ver a interface é capaz de reconhecer e utilizar com facilidade. Apenas baixar e utilizar assim como o Uber;</a:t>
            </a:r>
            <a:endParaRPr/>
          </a:p>
          <a:p>
            <a:pPr indent="0" lvl="0" marL="0" rtl="0" algn="l">
              <a:spcBef>
                <a:spcPts val="1200"/>
              </a:spcBef>
              <a:spcAft>
                <a:spcPts val="1200"/>
              </a:spcAft>
              <a:buNone/>
            </a:pPr>
            <a:r>
              <a:rPr lang="pt-BR"/>
              <a:t>---&gt; Flexibilidade e eficiência de uso: As telas cumprem bem seus objetivos de maneira objetiva pelos quais foram projetadas;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MIMO e a Heurística de Nielsen:   </a:t>
            </a:r>
            <a:endParaRPr/>
          </a:p>
        </p:txBody>
      </p:sp>
      <p:sp>
        <p:nvSpPr>
          <p:cNvPr id="151" name="Google Shape;151;p23"/>
          <p:cNvSpPr txBox="1"/>
          <p:nvPr>
            <p:ph idx="1" type="body"/>
          </p:nvPr>
        </p:nvSpPr>
        <p:spPr>
          <a:xfrm>
            <a:off x="729450" y="2078875"/>
            <a:ext cx="7688700" cy="237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---&gt; Estética e design minimalista: O nível de abstração das funcionalidades é bom. Possui o que é necessário; </a:t>
            </a:r>
            <a:endParaRPr/>
          </a:p>
          <a:p>
            <a:pPr indent="0" lvl="0" marL="0" rtl="0" algn="l">
              <a:spcBef>
                <a:spcPts val="1200"/>
              </a:spcBef>
              <a:spcAft>
                <a:spcPts val="0"/>
              </a:spcAft>
              <a:buNone/>
            </a:pPr>
            <a:r>
              <a:rPr lang="pt-BR"/>
              <a:t>---&gt; Ajuda o usuário a reconhecer, diagnosticar e se recuperar de erros: Até hoje não presenciei uma situação de erro. Entretanto, existe suporte para tratamento de situações como essas; </a:t>
            </a:r>
            <a:endParaRPr/>
          </a:p>
          <a:p>
            <a:pPr indent="0" lvl="0" marL="0" rtl="0" algn="l">
              <a:spcBef>
                <a:spcPts val="1200"/>
              </a:spcBef>
              <a:spcAft>
                <a:spcPts val="0"/>
              </a:spcAft>
              <a:buNone/>
            </a:pPr>
            <a:r>
              <a:rPr lang="pt-BR"/>
              <a:t>---&gt; Ajuda e documentação: Existem tutoriais que apoiam o usuário.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4"/>
          <p:cNvPicPr preferRelativeResize="0"/>
          <p:nvPr/>
        </p:nvPicPr>
        <p:blipFill>
          <a:blip r:embed="rId3">
            <a:alphaModFix/>
          </a:blip>
          <a:stretch>
            <a:fillRect/>
          </a:stretch>
        </p:blipFill>
        <p:spPr>
          <a:xfrm>
            <a:off x="3587500" y="152400"/>
            <a:ext cx="2234875" cy="483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Considerações finais MIMO: </a:t>
            </a:r>
            <a:endParaRPr/>
          </a:p>
        </p:txBody>
      </p:sp>
      <p:sp>
        <p:nvSpPr>
          <p:cNvPr id="162" name="Google Shape;162;p2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---&gt; Apesar de ter plano de pagamento, eu utilizo a versão gratuita pois as funcionalidades abertas são muitas. Em quase 6 meses de uso até agora não apareceu a necessidade de ter que efetuar a assinatura. Consigo transitar e trocar entre os caminhos das linguagens sem limite de atividades ou de conteúdo.  Apesar dos </a:t>
            </a:r>
            <a:r>
              <a:rPr lang="pt-BR"/>
              <a:t>anúncios</a:t>
            </a:r>
            <a:r>
              <a:rPr lang="pt-BR"/>
              <a:t> mas, são </a:t>
            </a:r>
            <a:r>
              <a:rPr lang="pt-BR"/>
              <a:t>rápidos</a:t>
            </a:r>
            <a:r>
              <a:rPr lang="pt-BR"/>
              <a:t>. É compreensível pois, o aplicativo comunica que é necessário para poder dar continuidade ao Mimo  gratuito;</a:t>
            </a:r>
            <a:endParaRPr/>
          </a:p>
          <a:p>
            <a:pPr indent="0" lvl="0" marL="0" rtl="0" algn="l">
              <a:spcBef>
                <a:spcPts val="1200"/>
              </a:spcBef>
              <a:spcAft>
                <a:spcPts val="1200"/>
              </a:spcAft>
              <a:buNone/>
            </a:pPr>
            <a:r>
              <a:rPr lang="pt-BR"/>
              <a:t>---&gt; Percebo que ter aprendido sobre pseudocódigo, teste de mesa e as </a:t>
            </a:r>
            <a:r>
              <a:rPr lang="pt-BR"/>
              <a:t>experiências</a:t>
            </a:r>
            <a:r>
              <a:rPr lang="pt-BR"/>
              <a:t> no  Mimo estão ajudando o meu processo de ensino-aprendizagem no curso e na área de análise e desenvolvimento de sistemas.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6"/>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pt-BR"/>
              <a:t>Sistema do PROCON </a:t>
            </a:r>
            <a:endParaRPr/>
          </a:p>
          <a:p>
            <a:pPr indent="0" lvl="0" marL="0" rtl="0" algn="l">
              <a:spcBef>
                <a:spcPts val="0"/>
              </a:spcBef>
              <a:spcAft>
                <a:spcPts val="0"/>
              </a:spcAft>
              <a:buNone/>
            </a:pPr>
            <a:r>
              <a:rPr lang="pt-BR"/>
              <a:t>Florianópolis</a:t>
            </a:r>
            <a:endParaRPr/>
          </a:p>
          <a:p>
            <a:pPr indent="0" lvl="0" marL="0" rtl="0" algn="l">
              <a:spcBef>
                <a:spcPts val="0"/>
              </a:spcBef>
              <a:spcAft>
                <a:spcPts val="0"/>
              </a:spcAft>
              <a:buNone/>
            </a:pPr>
            <a:r>
              <a:rPr lang="pt-BR"/>
              <a:t>Portal da Prefeitura Municipal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PROCON (FLN): </a:t>
            </a:r>
            <a:endParaRPr/>
          </a:p>
        </p:txBody>
      </p:sp>
      <p:sp>
        <p:nvSpPr>
          <p:cNvPr id="173" name="Google Shape;173;p2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---&gt; Conhecido como Programa de Proteção e Defesa do Consumidor é um órgão administrativo que atua como ouvidoria, fiscaliza o mercado, media conflitos, aplica sanções, recebe reclamações e garante que as leis de proteção do consumidor sejam cumpridas;</a:t>
            </a:r>
            <a:endParaRPr/>
          </a:p>
          <a:p>
            <a:pPr indent="0" lvl="0" marL="0" rtl="0" algn="l">
              <a:spcBef>
                <a:spcPts val="1200"/>
              </a:spcBef>
              <a:spcAft>
                <a:spcPts val="1200"/>
              </a:spcAft>
              <a:buNone/>
            </a:pPr>
            <a:r>
              <a:rPr lang="pt-BR"/>
              <a:t>---&gt; Para acessar o Procon municipal de florianópolis pode ser através do site da prefeitura. Apesar deste campo não estar </a:t>
            </a:r>
            <a:r>
              <a:rPr lang="pt-BR"/>
              <a:t>totalmente</a:t>
            </a:r>
            <a:r>
              <a:rPr lang="pt-BR"/>
              <a:t> localizado na “Zona F”, tem </a:t>
            </a:r>
            <a:r>
              <a:rPr lang="pt-BR"/>
              <a:t>destaque</a:t>
            </a:r>
            <a:r>
              <a:rPr lang="pt-BR"/>
              <a:t> e é fácil para localizar.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8"/>
          <p:cNvPicPr preferRelativeResize="0"/>
          <p:nvPr/>
        </p:nvPicPr>
        <p:blipFill rotWithShape="1">
          <a:blip r:embed="rId3">
            <a:alphaModFix/>
          </a:blip>
          <a:srcRect b="4734" l="0" r="0" t="10115"/>
          <a:stretch/>
        </p:blipFill>
        <p:spPr>
          <a:xfrm>
            <a:off x="270938" y="566412"/>
            <a:ext cx="8602123" cy="4120276"/>
          </a:xfrm>
          <a:prstGeom prst="rect">
            <a:avLst/>
          </a:prstGeom>
          <a:noFill/>
          <a:ln cap="flat" cmpd="sng" w="9525">
            <a:solidFill>
              <a:schemeClr val="dk2"/>
            </a:solidFill>
            <a:prstDash val="solid"/>
            <a:round/>
            <a:headEnd len="sm" w="sm" type="none"/>
            <a:tailEnd len="sm" w="sm" type="none"/>
          </a:ln>
        </p:spPr>
      </p:pic>
      <p:sp>
        <p:nvSpPr>
          <p:cNvPr id="179" name="Google Shape;179;p28"/>
          <p:cNvSpPr/>
          <p:nvPr/>
        </p:nvSpPr>
        <p:spPr>
          <a:xfrm rot="-2700000">
            <a:off x="6323079" y="1491162"/>
            <a:ext cx="785737" cy="392869"/>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29"/>
          <p:cNvPicPr preferRelativeResize="0"/>
          <p:nvPr/>
        </p:nvPicPr>
        <p:blipFill rotWithShape="1">
          <a:blip r:embed="rId3">
            <a:alphaModFix/>
          </a:blip>
          <a:srcRect b="4927" l="0" r="0" t="10110"/>
          <a:stretch/>
        </p:blipFill>
        <p:spPr>
          <a:xfrm>
            <a:off x="216350" y="516187"/>
            <a:ext cx="8602123" cy="41111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PROCON (FLN) e a Heurística de Nielsen:   </a:t>
            </a:r>
            <a:endParaRPr/>
          </a:p>
        </p:txBody>
      </p:sp>
      <p:sp>
        <p:nvSpPr>
          <p:cNvPr id="190" name="Google Shape;190;p3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---&gt; Visibilidade do status do sistema: A aplicação fornece feedback através do e-mail. As burocracias e o contato via e-mail podem causar a sensação de demora no feedback para o usuário. Existe a opção de acompanhar a sua reclamação também como feedback; </a:t>
            </a:r>
            <a:endParaRPr/>
          </a:p>
          <a:p>
            <a:pPr indent="0" lvl="0" marL="0" rtl="0" algn="l">
              <a:spcBef>
                <a:spcPts val="1200"/>
              </a:spcBef>
              <a:spcAft>
                <a:spcPts val="0"/>
              </a:spcAft>
              <a:buNone/>
            </a:pPr>
            <a:r>
              <a:rPr lang="pt-BR"/>
              <a:t>---&gt; </a:t>
            </a:r>
            <a:r>
              <a:rPr lang="pt-BR"/>
              <a:t>Correspondência entre o sistema e o Mundo real: Uso de linguagem natural, didática e objetiva. </a:t>
            </a:r>
            <a:endParaRPr/>
          </a:p>
          <a:p>
            <a:pPr indent="0" lvl="0" marL="0" rtl="0" algn="l">
              <a:spcBef>
                <a:spcPts val="1200"/>
              </a:spcBef>
              <a:spcAft>
                <a:spcPts val="1200"/>
              </a:spcAft>
              <a:buNone/>
            </a:pPr>
            <a:r>
              <a:rPr lang="pt-BR"/>
              <a:t>---&gt; </a:t>
            </a:r>
            <a:r>
              <a:rPr lang="pt-BR"/>
              <a:t>Controle e Liberdade para o usuário: Não localizei um espaço para cancelamentos ou para desfazer ações;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PROCON (FLN) e a Heurística de Nielsen:  </a:t>
            </a:r>
            <a:endParaRPr/>
          </a:p>
        </p:txBody>
      </p:sp>
      <p:sp>
        <p:nvSpPr>
          <p:cNvPr id="196" name="Google Shape;196;p31"/>
          <p:cNvSpPr txBox="1"/>
          <p:nvPr>
            <p:ph idx="1" type="body"/>
          </p:nvPr>
        </p:nvSpPr>
        <p:spPr>
          <a:xfrm>
            <a:off x="729450" y="2078875"/>
            <a:ext cx="7688700" cy="2710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---&gt; </a:t>
            </a:r>
            <a:r>
              <a:rPr lang="pt-BR"/>
              <a:t>Consistência e padrões: No site do procon fln é diferente do site do procon SC sendo assim, não há um padrão; </a:t>
            </a:r>
            <a:endParaRPr/>
          </a:p>
          <a:p>
            <a:pPr indent="0" lvl="0" marL="0" rtl="0" algn="l">
              <a:spcBef>
                <a:spcPts val="1200"/>
              </a:spcBef>
              <a:spcAft>
                <a:spcPts val="0"/>
              </a:spcAft>
              <a:buNone/>
            </a:pPr>
            <a:r>
              <a:rPr lang="pt-BR"/>
              <a:t>---&gt; </a:t>
            </a:r>
            <a:r>
              <a:rPr lang="pt-BR"/>
              <a:t>Prevenção de erros: O sistema apresenta espaço para suporte mas, poderia ser incluído FAQ (perguntas frequentes) e um tutorial; </a:t>
            </a:r>
            <a:endParaRPr/>
          </a:p>
          <a:p>
            <a:pPr indent="0" lvl="0" marL="0" rtl="0" algn="l">
              <a:spcBef>
                <a:spcPts val="1200"/>
              </a:spcBef>
              <a:spcAft>
                <a:spcPts val="0"/>
              </a:spcAft>
              <a:buNone/>
            </a:pPr>
            <a:r>
              <a:rPr lang="pt-BR"/>
              <a:t>---&gt; </a:t>
            </a:r>
            <a:r>
              <a:rPr lang="pt-BR"/>
              <a:t>Reconhecimento ao invés de memorização: </a:t>
            </a:r>
            <a:endParaRPr/>
          </a:p>
          <a:p>
            <a:pPr indent="0" lvl="0" marL="0" rtl="0" algn="l">
              <a:spcBef>
                <a:spcPts val="1200"/>
              </a:spcBef>
              <a:spcAft>
                <a:spcPts val="1200"/>
              </a:spcAft>
              <a:buNone/>
            </a:pPr>
            <a:r>
              <a:rPr lang="pt-BR"/>
              <a:t>---&gt; </a:t>
            </a:r>
            <a:r>
              <a:rPr lang="pt-BR"/>
              <a:t>Flexibilidade e eficiência de uso: As telas cumprem bem seus objetivos de maneira objetiva pelos quais foram projetada;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Enunciado Atividade 04 - Unidade 04</a:t>
            </a:r>
            <a:endParaRPr/>
          </a:p>
        </p:txBody>
      </p:sp>
      <p:sp>
        <p:nvSpPr>
          <p:cNvPr id="93" name="Google Shape;93;p14"/>
          <p:cNvSpPr txBox="1"/>
          <p:nvPr>
            <p:ph idx="1" type="body"/>
          </p:nvPr>
        </p:nvSpPr>
        <p:spPr>
          <a:xfrm>
            <a:off x="729450" y="2078875"/>
            <a:ext cx="7688700" cy="28839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pt-BR" sz="1150">
                <a:solidFill>
                  <a:srgbClr val="1D2125"/>
                </a:solidFill>
                <a:highlight>
                  <a:srgbClr val="F8F9FA"/>
                </a:highlight>
                <a:latin typeface="Roboto"/>
                <a:ea typeface="Roboto"/>
                <a:cs typeface="Roboto"/>
                <a:sym typeface="Roboto"/>
              </a:rPr>
              <a:t>Em IHC e UX há muitas ferramentas disponíveis, algumas conceituais ou metodológcas, outras são ferramentas de aplicação, em geral voltadas à prototipação.</a:t>
            </a:r>
            <a:endParaRPr sz="1150">
              <a:solidFill>
                <a:srgbClr val="1D2125"/>
              </a:solidFill>
              <a:highlight>
                <a:srgbClr val="F8F9FA"/>
              </a:highlight>
              <a:latin typeface="Roboto"/>
              <a:ea typeface="Roboto"/>
              <a:cs typeface="Roboto"/>
              <a:sym typeface="Roboto"/>
            </a:endParaRPr>
          </a:p>
          <a:p>
            <a:pPr indent="0" lvl="0" marL="0" rtl="0" algn="l">
              <a:spcBef>
                <a:spcPts val="1200"/>
              </a:spcBef>
              <a:spcAft>
                <a:spcPts val="0"/>
              </a:spcAft>
              <a:buNone/>
            </a:pPr>
            <a:r>
              <a:rPr lang="pt-BR" sz="1150">
                <a:solidFill>
                  <a:srgbClr val="1D2125"/>
                </a:solidFill>
                <a:highlight>
                  <a:srgbClr val="F8F9FA"/>
                </a:highlight>
                <a:latin typeface="Roboto"/>
                <a:ea typeface="Roboto"/>
                <a:cs typeface="Roboto"/>
                <a:sym typeface="Roboto"/>
              </a:rPr>
              <a:t>As heurísticas de NIelsen servem para avaliar sistemas interativos prontos e para balizar sistemas em desenvolvimento. </a:t>
            </a:r>
            <a:endParaRPr sz="1150">
              <a:solidFill>
                <a:srgbClr val="1D2125"/>
              </a:solidFill>
              <a:highlight>
                <a:srgbClr val="F8F9FA"/>
              </a:highlight>
              <a:latin typeface="Roboto"/>
              <a:ea typeface="Roboto"/>
              <a:cs typeface="Roboto"/>
              <a:sym typeface="Roboto"/>
            </a:endParaRPr>
          </a:p>
          <a:p>
            <a:pPr indent="0" lvl="0" marL="0" rtl="0" algn="l">
              <a:spcBef>
                <a:spcPts val="1200"/>
              </a:spcBef>
              <a:spcAft>
                <a:spcPts val="0"/>
              </a:spcAft>
              <a:buNone/>
            </a:pPr>
            <a:r>
              <a:rPr lang="pt-BR" sz="1150">
                <a:solidFill>
                  <a:srgbClr val="1D2125"/>
                </a:solidFill>
                <a:highlight>
                  <a:srgbClr val="F8F9FA"/>
                </a:highlight>
                <a:latin typeface="Roboto"/>
                <a:ea typeface="Roboto"/>
                <a:cs typeface="Roboto"/>
                <a:sym typeface="Roboto"/>
              </a:rPr>
              <a:t>A ferramenta FIGMA (figma.com) serve para criar protótipos, isto é, telas clicáveis do aplicativo.</a:t>
            </a:r>
            <a:endParaRPr sz="1150">
              <a:solidFill>
                <a:srgbClr val="1D2125"/>
              </a:solidFill>
              <a:highlight>
                <a:srgbClr val="F8F9FA"/>
              </a:highlight>
              <a:latin typeface="Roboto"/>
              <a:ea typeface="Roboto"/>
              <a:cs typeface="Roboto"/>
              <a:sym typeface="Roboto"/>
            </a:endParaRPr>
          </a:p>
          <a:p>
            <a:pPr indent="0" lvl="0" marL="0" rtl="0" algn="l">
              <a:spcBef>
                <a:spcPts val="1200"/>
              </a:spcBef>
              <a:spcAft>
                <a:spcPts val="0"/>
              </a:spcAft>
              <a:buNone/>
            </a:pPr>
            <a:r>
              <a:rPr lang="pt-BR" sz="1150">
                <a:solidFill>
                  <a:srgbClr val="1D2125"/>
                </a:solidFill>
                <a:highlight>
                  <a:srgbClr val="F8F9FA"/>
                </a:highlight>
                <a:latin typeface="Roboto"/>
                <a:ea typeface="Roboto"/>
                <a:cs typeface="Roboto"/>
                <a:sym typeface="Roboto"/>
              </a:rPr>
              <a:t>A ideia é aplicar as heurísticas e a ferrmentas de prototipação em duas situações.</a:t>
            </a:r>
            <a:endParaRPr sz="1150">
              <a:solidFill>
                <a:srgbClr val="1D2125"/>
              </a:solidFill>
              <a:highlight>
                <a:srgbClr val="F8F9FA"/>
              </a:highlight>
              <a:latin typeface="Roboto"/>
              <a:ea typeface="Roboto"/>
              <a:cs typeface="Roboto"/>
              <a:sym typeface="Roboto"/>
            </a:endParaRPr>
          </a:p>
          <a:p>
            <a:pPr indent="0" lvl="0" marL="0" rtl="0" algn="l">
              <a:spcBef>
                <a:spcPts val="1200"/>
              </a:spcBef>
              <a:spcAft>
                <a:spcPts val="0"/>
              </a:spcAft>
              <a:buNone/>
            </a:pPr>
            <a:r>
              <a:rPr lang="pt-BR" sz="1150">
                <a:solidFill>
                  <a:srgbClr val="1D2125"/>
                </a:solidFill>
                <a:highlight>
                  <a:srgbClr val="F8F9FA"/>
                </a:highlight>
                <a:latin typeface="Roboto"/>
                <a:ea typeface="Roboto"/>
                <a:cs typeface="Roboto"/>
                <a:sym typeface="Roboto"/>
              </a:rPr>
              <a:t>Parte 1:  Escolha um aplicativo comercial e um sistema em um portal público (por exemplo, aplicativo da Uber e o sistema de cobrança de IPTU atrasado no site da prefeitura de São Paulo).  Aplique as heurísticas de Nielsen nos dois sistemas apresentando na forma de slides os resultados. Cada heurística, em um slide contendo a aplicaçaõ nos dois sitemas. </a:t>
            </a:r>
            <a:endParaRPr sz="1150">
              <a:solidFill>
                <a:srgbClr val="1D2125"/>
              </a:solidFill>
              <a:highlight>
                <a:srgbClr val="F8F9FA"/>
              </a:highlight>
              <a:latin typeface="Roboto"/>
              <a:ea typeface="Roboto"/>
              <a:cs typeface="Roboto"/>
              <a:sym typeface="Roboto"/>
            </a:endParaRPr>
          </a:p>
          <a:p>
            <a:pPr indent="0" lvl="0" marL="0" rtl="0" algn="l">
              <a:spcBef>
                <a:spcPts val="1200"/>
              </a:spcBef>
              <a:spcAft>
                <a:spcPts val="0"/>
              </a:spcAft>
              <a:buNone/>
            </a:pPr>
            <a:r>
              <a:rPr lang="pt-BR" sz="1150">
                <a:solidFill>
                  <a:srgbClr val="1D2125"/>
                </a:solidFill>
                <a:highlight>
                  <a:srgbClr val="F8F9FA"/>
                </a:highlight>
                <a:latin typeface="Roboto"/>
                <a:ea typeface="Roboto"/>
                <a:cs typeface="Roboto"/>
                <a:sym typeface="Roboto"/>
              </a:rPr>
              <a:t>Parte 2:  Imagine um sistema para transferência de alunos em uma mesma faculdade de um curso a outro. O aluno pode mudar de curso mas precisa saber que disciplinas pode eliminar e quais precisará cursar. Use uma ferramenta de prototipação de telas (exemplo, FIGMA, mas naõ necessariamente) para criar uma priemira prototipação das telas.Faça as hipóteses necessárias.</a:t>
            </a:r>
            <a:endParaRPr sz="1150">
              <a:solidFill>
                <a:srgbClr val="1D2125"/>
              </a:solidFill>
              <a:highlight>
                <a:srgbClr val="F8F9FA"/>
              </a:highlight>
              <a:latin typeface="Roboto"/>
              <a:ea typeface="Roboto"/>
              <a:cs typeface="Roboto"/>
              <a:sym typeface="Roboto"/>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PROCON (FLN) e a Heurística de Nielsen:  </a:t>
            </a:r>
            <a:endParaRPr/>
          </a:p>
        </p:txBody>
      </p:sp>
      <p:sp>
        <p:nvSpPr>
          <p:cNvPr id="202" name="Google Shape;202;p32"/>
          <p:cNvSpPr txBox="1"/>
          <p:nvPr>
            <p:ph idx="1" type="body"/>
          </p:nvPr>
        </p:nvSpPr>
        <p:spPr>
          <a:xfrm>
            <a:off x="729450" y="2078875"/>
            <a:ext cx="7688700" cy="2372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pt-BR"/>
              <a:t>---&gt; </a:t>
            </a:r>
            <a:r>
              <a:rPr lang="pt-BR"/>
              <a:t>Estética e design minimalista: O nível de abstração das funcionalidades é razoavel. Possui o que é necessário mas poderia ter mais opções como FAQ, cancelamentos etc; </a:t>
            </a:r>
            <a:endParaRPr/>
          </a:p>
          <a:p>
            <a:pPr indent="0" lvl="0" marL="0" rtl="0" algn="l">
              <a:spcBef>
                <a:spcPts val="1200"/>
              </a:spcBef>
              <a:spcAft>
                <a:spcPts val="0"/>
              </a:spcAft>
              <a:buNone/>
            </a:pPr>
            <a:r>
              <a:rPr lang="pt-BR"/>
              <a:t>---&gt; </a:t>
            </a:r>
            <a:r>
              <a:rPr lang="pt-BR"/>
              <a:t>Ajuda o usuário a reconhecer, diagnosticar e se recuperar de erros: Já utilizei para reclamar sobre ligações indesejadas de empresas e resolveu. </a:t>
            </a:r>
            <a:r>
              <a:rPr lang="pt-BR"/>
              <a:t>Possui</a:t>
            </a:r>
            <a:r>
              <a:rPr lang="pt-BR"/>
              <a:t> o espaço “Duvidas?” que abre uma caixa para o usuário descrever e entrar em contato para resolução da sua dúvida. Poderia ter FAQ  e tutorial; </a:t>
            </a:r>
            <a:endParaRPr/>
          </a:p>
          <a:p>
            <a:pPr indent="0" lvl="0" marL="0" rtl="0" algn="l">
              <a:spcBef>
                <a:spcPts val="1200"/>
              </a:spcBef>
              <a:spcAft>
                <a:spcPts val="0"/>
              </a:spcAft>
              <a:buNone/>
            </a:pPr>
            <a:r>
              <a:rPr lang="pt-BR"/>
              <a:t>---&gt; </a:t>
            </a:r>
            <a:r>
              <a:rPr lang="pt-BR"/>
              <a:t>Ajuda e documentação: Fornece o que foi feito via email.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3"/>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pt-BR"/>
              <a:t>Protótipo</a:t>
            </a:r>
            <a:r>
              <a:rPr lang="pt-BR"/>
              <a:t> de Sistema para </a:t>
            </a:r>
            <a:r>
              <a:rPr lang="pt-BR"/>
              <a:t>transferência</a:t>
            </a:r>
            <a:r>
              <a:rPr lang="pt-BR"/>
              <a:t> </a:t>
            </a:r>
            <a:r>
              <a:rPr lang="pt-BR"/>
              <a:t>de curso </a:t>
            </a:r>
            <a:r>
              <a:rPr lang="pt-BR"/>
              <a:t>interna:</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34"/>
          <p:cNvPicPr preferRelativeResize="0"/>
          <p:nvPr/>
        </p:nvPicPr>
        <p:blipFill rotWithShape="1">
          <a:blip r:embed="rId3">
            <a:alphaModFix/>
          </a:blip>
          <a:srcRect b="15500" l="38277" r="39312" t="15209"/>
          <a:stretch/>
        </p:blipFill>
        <p:spPr>
          <a:xfrm>
            <a:off x="795850" y="574325"/>
            <a:ext cx="2338800" cy="4067960"/>
          </a:xfrm>
          <a:prstGeom prst="rect">
            <a:avLst/>
          </a:prstGeom>
          <a:noFill/>
          <a:ln cap="flat" cmpd="sng" w="9525">
            <a:solidFill>
              <a:schemeClr val="dk2"/>
            </a:solidFill>
            <a:prstDash val="solid"/>
            <a:round/>
            <a:headEnd len="sm" w="sm" type="none"/>
            <a:tailEnd len="sm" w="sm" type="none"/>
          </a:ln>
        </p:spPr>
      </p:pic>
      <p:pic>
        <p:nvPicPr>
          <p:cNvPr id="213" name="Google Shape;213;p34"/>
          <p:cNvPicPr preferRelativeResize="0"/>
          <p:nvPr/>
        </p:nvPicPr>
        <p:blipFill rotWithShape="1">
          <a:blip r:embed="rId4">
            <a:alphaModFix/>
          </a:blip>
          <a:srcRect b="16625" l="38807" r="39053" t="14390"/>
          <a:stretch/>
        </p:blipFill>
        <p:spPr>
          <a:xfrm>
            <a:off x="3289925" y="574325"/>
            <a:ext cx="2338800" cy="4067950"/>
          </a:xfrm>
          <a:prstGeom prst="rect">
            <a:avLst/>
          </a:prstGeom>
          <a:noFill/>
          <a:ln cap="flat" cmpd="sng" w="9525">
            <a:solidFill>
              <a:schemeClr val="dk2"/>
            </a:solidFill>
            <a:prstDash val="solid"/>
            <a:round/>
            <a:headEnd len="sm" w="sm" type="none"/>
            <a:tailEnd len="sm" w="sm" type="none"/>
          </a:ln>
        </p:spPr>
      </p:pic>
      <p:pic>
        <p:nvPicPr>
          <p:cNvPr id="214" name="Google Shape;214;p34"/>
          <p:cNvPicPr preferRelativeResize="0"/>
          <p:nvPr/>
        </p:nvPicPr>
        <p:blipFill rotWithShape="1">
          <a:blip r:embed="rId5">
            <a:alphaModFix/>
          </a:blip>
          <a:srcRect b="13545" l="38366" r="38456" t="13392"/>
          <a:stretch/>
        </p:blipFill>
        <p:spPr>
          <a:xfrm>
            <a:off x="5829700" y="574325"/>
            <a:ext cx="2293838" cy="40679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Aplicativo comercial: MIMO </a:t>
            </a:r>
            <a:endParaRPr/>
          </a:p>
          <a:p>
            <a:pPr indent="0" lvl="0" marL="0" rtl="0" algn="l">
              <a:spcBef>
                <a:spcPts val="0"/>
              </a:spcBef>
              <a:spcAft>
                <a:spcPts val="0"/>
              </a:spcAft>
              <a:buNone/>
            </a:pPr>
            <a:r>
              <a:rPr lang="pt-BR"/>
              <a:t> </a:t>
            </a:r>
            <a:endParaRPr/>
          </a:p>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MIMO</a:t>
            </a:r>
            <a:endParaRPr/>
          </a:p>
        </p:txBody>
      </p:sp>
      <p:sp>
        <p:nvSpPr>
          <p:cNvPr id="104" name="Google Shape;104;p16"/>
          <p:cNvSpPr txBox="1"/>
          <p:nvPr>
            <p:ph idx="1" type="body"/>
          </p:nvPr>
        </p:nvSpPr>
        <p:spPr>
          <a:xfrm>
            <a:off x="729450" y="2078875"/>
            <a:ext cx="7688700" cy="2655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pt-BR"/>
              <a:t>---&gt; É um aplicativo educacional de programação de linguagens Python, SQL, Typescript, Javascript, SWIFT, HTML e CSS além de ter planos de carreira como full-stack, back-end, front-end etc;</a:t>
            </a:r>
            <a:endParaRPr/>
          </a:p>
          <a:p>
            <a:pPr indent="0" lvl="0" marL="0" rtl="0" algn="l">
              <a:spcBef>
                <a:spcPts val="1200"/>
              </a:spcBef>
              <a:spcAft>
                <a:spcPts val="0"/>
              </a:spcAft>
              <a:buNone/>
            </a:pPr>
            <a:r>
              <a:rPr lang="pt-BR"/>
              <a:t>---&gt; É como se fosse um “Duolingo” mas de programação. Primeiro contextualiza e em seguida tem jogos de perguntas, de completar a </a:t>
            </a:r>
            <a:r>
              <a:rPr lang="pt-BR"/>
              <a:t>sequência</a:t>
            </a:r>
            <a:r>
              <a:rPr lang="pt-BR"/>
              <a:t> etc. Além de ter sistema de fase, de contagem de vida, </a:t>
            </a:r>
            <a:r>
              <a:rPr lang="pt-BR"/>
              <a:t> desafios práticos,  possibilidade de compartilhar seus projetos, adicionar amigos,</a:t>
            </a:r>
            <a:r>
              <a:rPr lang="pt-BR"/>
              <a:t> recompensas como medalha, liga, ranking e pontos de </a:t>
            </a:r>
            <a:r>
              <a:rPr lang="pt-BR"/>
              <a:t>experiência;</a:t>
            </a:r>
            <a:endParaRPr/>
          </a:p>
          <a:p>
            <a:pPr indent="0" lvl="0" marL="0" rtl="0" algn="l">
              <a:spcBef>
                <a:spcPts val="1200"/>
              </a:spcBef>
              <a:spcAft>
                <a:spcPts val="0"/>
              </a:spcAft>
              <a:buNone/>
            </a:pPr>
            <a:r>
              <a:rPr lang="pt-BR"/>
              <a:t>---&gt; O aplicativo é pago (plano mensal ou anual) mas </a:t>
            </a:r>
            <a:r>
              <a:rPr lang="pt-BR"/>
              <a:t>possui</a:t>
            </a:r>
            <a:r>
              <a:rPr lang="pt-BR"/>
              <a:t> muitos recursos gratuitos; </a:t>
            </a:r>
            <a:endParaRPr/>
          </a:p>
          <a:p>
            <a:pPr indent="0" lvl="0" marL="0" rtl="0" algn="l">
              <a:spcBef>
                <a:spcPts val="1200"/>
              </a:spcBef>
              <a:spcAft>
                <a:spcPts val="0"/>
              </a:spcAft>
              <a:buNone/>
            </a:pPr>
            <a:r>
              <a:rPr lang="pt-BR"/>
              <a:t>---&gt; Mimo fornece certificados de conclusão; </a:t>
            </a:r>
            <a:endParaRPr/>
          </a:p>
          <a:p>
            <a:pPr indent="0" lvl="0" marL="0" rtl="0" algn="l">
              <a:spcBef>
                <a:spcPts val="1200"/>
              </a:spcBef>
              <a:spcAft>
                <a:spcPts val="1200"/>
              </a:spcAft>
              <a:buNone/>
            </a:pPr>
            <a:r>
              <a:rPr lang="pt-BR"/>
              <a:t>---&gt; O aplicativo tem aprendizado fácil, intuitivo, </a:t>
            </a:r>
            <a:r>
              <a:rPr lang="pt-BR"/>
              <a:t>possui</a:t>
            </a:r>
            <a:r>
              <a:rPr lang="pt-BR"/>
              <a:t> </a:t>
            </a:r>
            <a:r>
              <a:rPr lang="pt-BR"/>
              <a:t>menus objetivos, suporte e navegação fluída.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17"/>
          <p:cNvPicPr preferRelativeResize="0"/>
          <p:nvPr/>
        </p:nvPicPr>
        <p:blipFill rotWithShape="1">
          <a:blip r:embed="rId3">
            <a:alphaModFix/>
          </a:blip>
          <a:srcRect b="15318" l="12506" r="14484" t="8808"/>
          <a:stretch/>
        </p:blipFill>
        <p:spPr>
          <a:xfrm>
            <a:off x="183725" y="3574125"/>
            <a:ext cx="1196800" cy="1379525"/>
          </a:xfrm>
          <a:prstGeom prst="rect">
            <a:avLst/>
          </a:prstGeom>
          <a:noFill/>
          <a:ln>
            <a:noFill/>
          </a:ln>
        </p:spPr>
      </p:pic>
      <p:pic>
        <p:nvPicPr>
          <p:cNvPr id="110" name="Google Shape;110;p17"/>
          <p:cNvPicPr preferRelativeResize="0"/>
          <p:nvPr/>
        </p:nvPicPr>
        <p:blipFill>
          <a:blip r:embed="rId4">
            <a:alphaModFix/>
          </a:blip>
          <a:stretch>
            <a:fillRect/>
          </a:stretch>
        </p:blipFill>
        <p:spPr>
          <a:xfrm>
            <a:off x="1532925" y="152400"/>
            <a:ext cx="2234875" cy="4838700"/>
          </a:xfrm>
          <a:prstGeom prst="rect">
            <a:avLst/>
          </a:prstGeom>
          <a:noFill/>
          <a:ln>
            <a:noFill/>
          </a:ln>
        </p:spPr>
      </p:pic>
      <p:pic>
        <p:nvPicPr>
          <p:cNvPr id="111" name="Google Shape;111;p17"/>
          <p:cNvPicPr preferRelativeResize="0"/>
          <p:nvPr/>
        </p:nvPicPr>
        <p:blipFill>
          <a:blip r:embed="rId5">
            <a:alphaModFix/>
          </a:blip>
          <a:stretch>
            <a:fillRect/>
          </a:stretch>
        </p:blipFill>
        <p:spPr>
          <a:xfrm>
            <a:off x="3920200" y="152400"/>
            <a:ext cx="2234875" cy="4838700"/>
          </a:xfrm>
          <a:prstGeom prst="rect">
            <a:avLst/>
          </a:prstGeom>
          <a:noFill/>
          <a:ln>
            <a:noFill/>
          </a:ln>
        </p:spPr>
      </p:pic>
      <p:pic>
        <p:nvPicPr>
          <p:cNvPr id="112" name="Google Shape;112;p17"/>
          <p:cNvPicPr preferRelativeResize="0"/>
          <p:nvPr/>
        </p:nvPicPr>
        <p:blipFill>
          <a:blip r:embed="rId6">
            <a:alphaModFix/>
          </a:blip>
          <a:stretch>
            <a:fillRect/>
          </a:stretch>
        </p:blipFill>
        <p:spPr>
          <a:xfrm>
            <a:off x="6307474" y="152400"/>
            <a:ext cx="2234875" cy="4838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18"/>
          <p:cNvPicPr preferRelativeResize="0"/>
          <p:nvPr/>
        </p:nvPicPr>
        <p:blipFill>
          <a:blip r:embed="rId3">
            <a:alphaModFix/>
          </a:blip>
          <a:stretch>
            <a:fillRect/>
          </a:stretch>
        </p:blipFill>
        <p:spPr>
          <a:xfrm>
            <a:off x="1075125" y="152400"/>
            <a:ext cx="2234875" cy="4838700"/>
          </a:xfrm>
          <a:prstGeom prst="rect">
            <a:avLst/>
          </a:prstGeom>
          <a:noFill/>
          <a:ln>
            <a:noFill/>
          </a:ln>
        </p:spPr>
      </p:pic>
      <p:pic>
        <p:nvPicPr>
          <p:cNvPr id="118" name="Google Shape;118;p18"/>
          <p:cNvPicPr preferRelativeResize="0"/>
          <p:nvPr/>
        </p:nvPicPr>
        <p:blipFill>
          <a:blip r:embed="rId4">
            <a:alphaModFix/>
          </a:blip>
          <a:stretch>
            <a:fillRect/>
          </a:stretch>
        </p:blipFill>
        <p:spPr>
          <a:xfrm>
            <a:off x="3567462" y="152400"/>
            <a:ext cx="2234875" cy="4838700"/>
          </a:xfrm>
          <a:prstGeom prst="rect">
            <a:avLst/>
          </a:prstGeom>
          <a:noFill/>
          <a:ln>
            <a:noFill/>
          </a:ln>
        </p:spPr>
      </p:pic>
      <p:pic>
        <p:nvPicPr>
          <p:cNvPr id="119" name="Google Shape;119;p18"/>
          <p:cNvPicPr preferRelativeResize="0"/>
          <p:nvPr/>
        </p:nvPicPr>
        <p:blipFill>
          <a:blip r:embed="rId5">
            <a:alphaModFix/>
          </a:blip>
          <a:stretch>
            <a:fillRect/>
          </a:stretch>
        </p:blipFill>
        <p:spPr>
          <a:xfrm>
            <a:off x="6059799" y="152400"/>
            <a:ext cx="2234875" cy="4838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19"/>
          <p:cNvPicPr preferRelativeResize="0"/>
          <p:nvPr/>
        </p:nvPicPr>
        <p:blipFill>
          <a:blip r:embed="rId3">
            <a:alphaModFix/>
          </a:blip>
          <a:stretch>
            <a:fillRect/>
          </a:stretch>
        </p:blipFill>
        <p:spPr>
          <a:xfrm>
            <a:off x="1203025" y="152400"/>
            <a:ext cx="2234875" cy="4838700"/>
          </a:xfrm>
          <a:prstGeom prst="rect">
            <a:avLst/>
          </a:prstGeom>
          <a:noFill/>
          <a:ln>
            <a:noFill/>
          </a:ln>
        </p:spPr>
      </p:pic>
      <p:pic>
        <p:nvPicPr>
          <p:cNvPr id="125" name="Google Shape;125;p19"/>
          <p:cNvPicPr preferRelativeResize="0"/>
          <p:nvPr/>
        </p:nvPicPr>
        <p:blipFill>
          <a:blip r:embed="rId4">
            <a:alphaModFix/>
          </a:blip>
          <a:stretch>
            <a:fillRect/>
          </a:stretch>
        </p:blipFill>
        <p:spPr>
          <a:xfrm>
            <a:off x="3535500" y="152400"/>
            <a:ext cx="2234875" cy="4838700"/>
          </a:xfrm>
          <a:prstGeom prst="rect">
            <a:avLst/>
          </a:prstGeom>
          <a:noFill/>
          <a:ln>
            <a:noFill/>
          </a:ln>
        </p:spPr>
      </p:pic>
      <p:pic>
        <p:nvPicPr>
          <p:cNvPr id="126" name="Google Shape;126;p19"/>
          <p:cNvPicPr preferRelativeResize="0"/>
          <p:nvPr/>
        </p:nvPicPr>
        <p:blipFill>
          <a:blip r:embed="rId5">
            <a:alphaModFix/>
          </a:blip>
          <a:stretch>
            <a:fillRect/>
          </a:stretch>
        </p:blipFill>
        <p:spPr>
          <a:xfrm>
            <a:off x="5922749" y="152400"/>
            <a:ext cx="2234875" cy="483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0"/>
          <p:cNvPicPr preferRelativeResize="0"/>
          <p:nvPr/>
        </p:nvPicPr>
        <p:blipFill>
          <a:blip r:embed="rId3">
            <a:alphaModFix/>
          </a:blip>
          <a:stretch>
            <a:fillRect/>
          </a:stretch>
        </p:blipFill>
        <p:spPr>
          <a:xfrm>
            <a:off x="1087150" y="152400"/>
            <a:ext cx="2234875" cy="4838700"/>
          </a:xfrm>
          <a:prstGeom prst="rect">
            <a:avLst/>
          </a:prstGeom>
          <a:noFill/>
          <a:ln>
            <a:noFill/>
          </a:ln>
        </p:spPr>
      </p:pic>
      <p:pic>
        <p:nvPicPr>
          <p:cNvPr id="132" name="Google Shape;132;p20"/>
          <p:cNvPicPr preferRelativeResize="0"/>
          <p:nvPr/>
        </p:nvPicPr>
        <p:blipFill>
          <a:blip r:embed="rId4">
            <a:alphaModFix/>
          </a:blip>
          <a:stretch>
            <a:fillRect/>
          </a:stretch>
        </p:blipFill>
        <p:spPr>
          <a:xfrm>
            <a:off x="3581050" y="152400"/>
            <a:ext cx="2234875" cy="4838700"/>
          </a:xfrm>
          <a:prstGeom prst="rect">
            <a:avLst/>
          </a:prstGeom>
          <a:noFill/>
          <a:ln>
            <a:noFill/>
          </a:ln>
        </p:spPr>
      </p:pic>
      <p:pic>
        <p:nvPicPr>
          <p:cNvPr id="133" name="Google Shape;133;p20"/>
          <p:cNvPicPr preferRelativeResize="0"/>
          <p:nvPr/>
        </p:nvPicPr>
        <p:blipFill>
          <a:blip r:embed="rId5">
            <a:alphaModFix/>
          </a:blip>
          <a:stretch>
            <a:fillRect/>
          </a:stretch>
        </p:blipFill>
        <p:spPr>
          <a:xfrm>
            <a:off x="6074925" y="152400"/>
            <a:ext cx="2234875" cy="483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MIMO e a </a:t>
            </a:r>
            <a:r>
              <a:rPr lang="pt-BR"/>
              <a:t>Heurística</a:t>
            </a:r>
            <a:r>
              <a:rPr lang="pt-BR"/>
              <a:t> de Nielsen:   </a:t>
            </a:r>
            <a:endParaRPr/>
          </a:p>
        </p:txBody>
      </p:sp>
      <p:sp>
        <p:nvSpPr>
          <p:cNvPr id="139" name="Google Shape;139;p21"/>
          <p:cNvSpPr txBox="1"/>
          <p:nvPr>
            <p:ph idx="1" type="body"/>
          </p:nvPr>
        </p:nvSpPr>
        <p:spPr>
          <a:xfrm>
            <a:off x="729450" y="2078875"/>
            <a:ext cx="7688700" cy="24363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pt-BR"/>
              <a:t>---&gt; </a:t>
            </a:r>
            <a:r>
              <a:rPr lang="pt-BR"/>
              <a:t>Visibilidade</a:t>
            </a:r>
            <a:r>
              <a:rPr lang="pt-BR"/>
              <a:t> do status do sistema: A aplicação fornece feedback constante dos acertos, erros, fase, </a:t>
            </a:r>
            <a:r>
              <a:rPr lang="pt-BR"/>
              <a:t>experiência</a:t>
            </a:r>
            <a:r>
              <a:rPr lang="pt-BR"/>
              <a:t> e recompensas para o usuário; </a:t>
            </a:r>
            <a:endParaRPr/>
          </a:p>
          <a:p>
            <a:pPr indent="0" lvl="0" marL="0" rtl="0" algn="l">
              <a:spcBef>
                <a:spcPts val="1200"/>
              </a:spcBef>
              <a:spcAft>
                <a:spcPts val="0"/>
              </a:spcAft>
              <a:buNone/>
            </a:pPr>
            <a:r>
              <a:rPr lang="pt-BR"/>
              <a:t>---&gt; </a:t>
            </a:r>
            <a:r>
              <a:rPr lang="pt-BR"/>
              <a:t>Correspondência</a:t>
            </a:r>
            <a:r>
              <a:rPr lang="pt-BR"/>
              <a:t> entre o sistema e o Mundo real: Uso de linguagem natural, didática e objetiva. </a:t>
            </a:r>
            <a:r>
              <a:rPr lang="pt-BR"/>
              <a:t>A gameficação ajuda a criar relação entre os conteúdos com o estado de estar jogando assim gerando correspondência com o mundo real. Outra correspondência é no uso de exemplos advindos da cultura pop- geek para os exercícios. O sistema de jogos como assinalar, perguntas e respostas são formatos já conhecidos facilitando o fluxo do uso do aplicativo pelo usuário; </a:t>
            </a:r>
            <a:endParaRPr/>
          </a:p>
          <a:p>
            <a:pPr indent="0" lvl="0" marL="0" rtl="0" algn="l">
              <a:spcBef>
                <a:spcPts val="1200"/>
              </a:spcBef>
              <a:spcAft>
                <a:spcPts val="1200"/>
              </a:spcAft>
              <a:buNone/>
            </a:pPr>
            <a:r>
              <a:rPr lang="pt-BR"/>
              <a:t>---&gt; Controle e Liberdade para o usuário: Não é possível de voltar uma fase depois de concluída. Mas tem a opção de cancelar e fazer mais tarde. Também é possível de refazer a sua resposta antes de enviar;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